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76" r:id="rId2"/>
    <p:sldId id="278" r:id="rId3"/>
    <p:sldId id="299" r:id="rId4"/>
    <p:sldId id="293" r:id="rId5"/>
    <p:sldId id="288" r:id="rId6"/>
    <p:sldId id="295" r:id="rId7"/>
    <p:sldId id="300" r:id="rId8"/>
    <p:sldId id="290" r:id="rId9"/>
    <p:sldId id="280" r:id="rId10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27" autoAdjust="0"/>
    <p:restoredTop sz="94660"/>
  </p:normalViewPr>
  <p:slideViewPr>
    <p:cSldViewPr>
      <p:cViewPr varScale="1">
        <p:scale>
          <a:sx n="105" d="100"/>
          <a:sy n="105" d="100"/>
        </p:scale>
        <p:origin x="212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E9BCAC-D493-4798-B72D-4F927E680F1D}" type="datetimeFigureOut">
              <a:rPr lang="ru-RU" smtClean="0"/>
              <a:pPr/>
              <a:t>14.12.2023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443873-7E3D-46AE-AEF4-9C62C39923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9768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1C94296-EC35-4112-AF24-451911137B2F}" type="slidenum">
              <a:rPr lang="ru-RU" altLang="ru-RU" smtClean="0"/>
              <a:pPr/>
              <a:t>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90127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5EA6559-BA1D-4387-A921-18130BEDD84D}" type="slidenum">
              <a:rPr lang="ru-RU" altLang="ru-RU" smtClean="0"/>
              <a:pPr/>
              <a:t>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198914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5EA6559-BA1D-4387-A921-18130BEDD84D}" type="slidenum">
              <a:rPr lang="ru-RU" altLang="ru-RU" smtClean="0"/>
              <a:pPr/>
              <a:t>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398894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5EA6559-BA1D-4387-A921-18130BEDD84D}" type="slidenum">
              <a:rPr lang="ru-RU" altLang="ru-RU" smtClean="0"/>
              <a:pPr/>
              <a:t>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59280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5EA6559-BA1D-4387-A921-18130BEDD84D}" type="slidenum">
              <a:rPr lang="ru-RU" altLang="ru-RU" smtClean="0"/>
              <a:pPr/>
              <a:t>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690561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5EA6559-BA1D-4387-A921-18130BEDD84D}" type="slidenum">
              <a:rPr lang="ru-RU" altLang="ru-RU" smtClean="0"/>
              <a:pPr/>
              <a:t>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035170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5EA6559-BA1D-4387-A921-18130BEDD84D}" type="slidenum">
              <a:rPr lang="ru-RU" altLang="ru-RU" smtClean="0"/>
              <a:pPr/>
              <a:t>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342098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5EA6559-BA1D-4387-A921-18130BEDD84D}" type="slidenum">
              <a:rPr lang="ru-RU" altLang="ru-RU" smtClean="0"/>
              <a:pPr/>
              <a:t>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690561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7F5074E-172C-4563-8E21-94868422C2A0}" type="slidenum">
              <a:rPr lang="ru-RU" altLang="ru-RU" smtClean="0"/>
              <a:pPr/>
              <a:t>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92629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1541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5539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2960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017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724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7336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4255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 txBox="1">
            <a:spLocks/>
          </p:cNvSpPr>
          <p:nvPr userDrawn="1"/>
        </p:nvSpPr>
        <p:spPr>
          <a:xfrm>
            <a:off x="8719602" y="6566446"/>
            <a:ext cx="213009" cy="15549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lvl="0"/>
            <a:fld id="{42C328C1-A84F-4A39-A664-DBA00541A8C6}" type="slidenum">
              <a:rPr lang="en-US" smtClean="0"/>
              <a:pPr lvl="0"/>
              <a:t>‹#›</a:t>
            </a:fld>
            <a:endParaRPr lang="en-US" dirty="0"/>
          </a:p>
        </p:txBody>
      </p:sp>
      <p:sp>
        <p:nvSpPr>
          <p:cNvPr id="4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56996" y="147760"/>
            <a:ext cx="6817285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4693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172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9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8.jpeg"/><Relationship Id="rId3" Type="http://schemas.openxmlformats.org/officeDocument/2006/relationships/image" Target="../media/image15.jpeg"/><Relationship Id="rId7" Type="http://schemas.openxmlformats.org/officeDocument/2006/relationships/image" Target="../media/image9.png"/><Relationship Id="rId12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png"/><Relationship Id="rId11" Type="http://schemas.openxmlformats.org/officeDocument/2006/relationships/image" Target="../media/image16.png"/><Relationship Id="rId5" Type="http://schemas.openxmlformats.org/officeDocument/2006/relationships/image" Target="../media/image7.png"/><Relationship Id="rId10" Type="http://schemas.openxmlformats.org/officeDocument/2006/relationships/image" Target="../media/image14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3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Рисунок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0142" y="146969"/>
            <a:ext cx="1249589" cy="1311956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53804" y="146969"/>
            <a:ext cx="1319893" cy="1367518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  <p:pic>
        <p:nvPicPr>
          <p:cNvPr id="27652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00590" y="4291920"/>
            <a:ext cx="6243411" cy="256608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  <p:sp>
        <p:nvSpPr>
          <p:cNvPr id="168" name="CustomShape 1"/>
          <p:cNvSpPr/>
          <p:nvPr/>
        </p:nvSpPr>
        <p:spPr>
          <a:xfrm>
            <a:off x="4929191" y="6557332"/>
            <a:ext cx="3946071" cy="2721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defRPr/>
            </a:pPr>
            <a:r>
              <a:rPr lang="ru-RU" spc="-1" dirty="0">
                <a:solidFill>
                  <a:srgbClr val="808080"/>
                </a:solidFill>
                <a:latin typeface="Calibri Light"/>
              </a:rPr>
              <a:t>г. Воронеж</a:t>
            </a:r>
            <a:endParaRPr lang="ru-RU" spc="-1" dirty="0"/>
          </a:p>
        </p:txBody>
      </p:sp>
      <p:pic>
        <p:nvPicPr>
          <p:cNvPr id="27654" name="Рисунок 10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13618" y="288142"/>
            <a:ext cx="860651" cy="1196295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  <p:sp>
        <p:nvSpPr>
          <p:cNvPr id="170" name="CustomShape 2"/>
          <p:cNvSpPr/>
          <p:nvPr/>
        </p:nvSpPr>
        <p:spPr>
          <a:xfrm>
            <a:off x="299631" y="3746623"/>
            <a:ext cx="3748768" cy="1499054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1532" tIns="45766" rIns="91532" bIns="45766" anchor="ctr"/>
          <a:lstStyle/>
          <a:p>
            <a:pPr>
              <a:defRPr/>
            </a:pPr>
            <a:r>
              <a:rPr lang="ru-RU" sz="1600" b="1" spc="-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Заказчик проекта:</a:t>
            </a:r>
          </a:p>
          <a:p>
            <a:pPr>
              <a:defRPr/>
            </a:pPr>
            <a:r>
              <a:rPr lang="ru-RU" sz="1600" b="1" spc="-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Третьяков С.Н. – директор государственного бюджетного учреждения Воронежской области «Центр государственной кадастровой оценки Воронежской области»</a:t>
            </a:r>
            <a:endParaRPr lang="ru-RU" sz="1600" spc="-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2" name="CustomShape 4"/>
          <p:cNvSpPr/>
          <p:nvPr/>
        </p:nvSpPr>
        <p:spPr>
          <a:xfrm>
            <a:off x="4904242" y="3746623"/>
            <a:ext cx="3930196" cy="1914625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1532" tIns="45766" rIns="91532" bIns="45766" anchor="ctr"/>
          <a:lstStyle/>
          <a:p>
            <a:pPr>
              <a:defRPr/>
            </a:pPr>
            <a:r>
              <a:rPr lang="ru-RU" sz="1600" b="1" spc="-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проекта:</a:t>
            </a:r>
          </a:p>
          <a:p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Ноздрачев А.О. – заместитель директора государственного бюджетного учреждения Воронежской области «Центр государственной кадастровой оценки Воронежской области»</a:t>
            </a:r>
          </a:p>
        </p:txBody>
      </p:sp>
      <p:sp>
        <p:nvSpPr>
          <p:cNvPr id="173" name="CustomShape 5"/>
          <p:cNvSpPr/>
          <p:nvPr/>
        </p:nvSpPr>
        <p:spPr>
          <a:xfrm>
            <a:off x="297090" y="1530363"/>
            <a:ext cx="8549821" cy="1182801"/>
          </a:xfrm>
          <a:prstGeom prst="roundRect">
            <a:avLst>
              <a:gd name="adj" fmla="val 16667"/>
            </a:avLst>
          </a:prstGeom>
          <a:solidFill>
            <a:schemeClr val="tx2">
              <a:lumMod val="20000"/>
              <a:lumOff val="8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1532" tIns="45766" rIns="91532" bIns="45766" anchor="ctr"/>
          <a:lstStyle/>
          <a:p>
            <a:pPr algn="ctr">
              <a:defRPr/>
            </a:pPr>
            <a:endParaRPr lang="ru-RU" spc="-1" dirty="0"/>
          </a:p>
          <a:p>
            <a:pPr algn="ctr">
              <a:defRPr/>
            </a:pPr>
            <a:r>
              <a:rPr lang="ru-RU" sz="1600" b="1" spc="-1" dirty="0">
                <a:solidFill>
                  <a:schemeClr val="tx2"/>
                </a:solidFill>
                <a:latin typeface="Times New Roman"/>
              </a:rPr>
              <a:t>Проект </a:t>
            </a:r>
            <a:r>
              <a:rPr lang="ru-RU" sz="1600" b="1" spc="-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Оптимизация процесса сбора информации о рынке объектов недвижимости</a:t>
            </a:r>
            <a:r>
              <a:rPr lang="ru-RU" b="1" spc="-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>
              <a:defRPr/>
            </a:pPr>
            <a:endParaRPr lang="ru-RU" sz="2300" spc="-1" dirty="0"/>
          </a:p>
        </p:txBody>
      </p:sp>
      <p:sp>
        <p:nvSpPr>
          <p:cNvPr id="174" name="CustomShape 6"/>
          <p:cNvSpPr/>
          <p:nvPr/>
        </p:nvSpPr>
        <p:spPr>
          <a:xfrm>
            <a:off x="293688" y="2729040"/>
            <a:ext cx="8553223" cy="92460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1532" tIns="45766" rIns="91532" bIns="45766" anchor="ctr"/>
          <a:lstStyle/>
          <a:p>
            <a:pPr algn="ctr">
              <a:defRPr/>
            </a:pPr>
            <a:r>
              <a:rPr lang="ru-RU" sz="1600" spc="-1" dirty="0">
                <a:solidFill>
                  <a:schemeClr val="tx2"/>
                </a:solidFill>
                <a:latin typeface="Times New Roman"/>
              </a:rPr>
              <a:t>Цель – </a:t>
            </a: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достаточной и полной базы данных о рынке объектов недвижимости (качественные и количественные показатели) для дальнейшего использования в процессе работы потребителей.</a:t>
            </a:r>
            <a:endParaRPr lang="ru-RU" sz="1600" spc="-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5" name="CustomShape 7"/>
          <p:cNvSpPr/>
          <p:nvPr/>
        </p:nvSpPr>
        <p:spPr>
          <a:xfrm>
            <a:off x="1282474" y="60099"/>
            <a:ext cx="483054" cy="365125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8113724-C0A7-4CF2-AE92-E8E097C359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996" y="2199652"/>
            <a:ext cx="1384807" cy="1200166"/>
          </a:xfrm>
          <a:prstGeom prst="rect">
            <a:avLst/>
          </a:prstGeom>
        </p:spPr>
      </p:pic>
      <p:sp>
        <p:nvSpPr>
          <p:cNvPr id="50" name="Пятно 2 91">
            <a:extLst>
              <a:ext uri="{FF2B5EF4-FFF2-40B4-BE49-F238E27FC236}">
                <a16:creationId xmlns:a16="http://schemas.microsoft.com/office/drawing/2014/main" id="{EAF76B22-0E87-4ECF-8763-D6147513153A}"/>
              </a:ext>
            </a:extLst>
          </p:cNvPr>
          <p:cNvSpPr/>
          <p:nvPr/>
        </p:nvSpPr>
        <p:spPr>
          <a:xfrm rot="474340">
            <a:off x="2570643" y="1538454"/>
            <a:ext cx="1271591" cy="910062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800" dirty="0">
              <a:solidFill>
                <a:schemeClr val="tx1"/>
              </a:solidFill>
            </a:endParaRPr>
          </a:p>
        </p:txBody>
      </p:sp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88D88FDA-10E2-4DB2-8CA4-F30D9243DA1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6609" y="4607705"/>
            <a:ext cx="1481656" cy="1423607"/>
          </a:xfrm>
          <a:prstGeom prst="rect">
            <a:avLst/>
          </a:prstGeom>
        </p:spPr>
      </p:pic>
      <p:sp>
        <p:nvSpPr>
          <p:cNvPr id="6" name="Title 1">
            <a:extLst/>
          </p:cNvPr>
          <p:cNvSpPr txBox="1">
            <a:spLocks/>
          </p:cNvSpPr>
          <p:nvPr/>
        </p:nvSpPr>
        <p:spPr bwMode="auto">
          <a:xfrm>
            <a:off x="949099" y="316367"/>
            <a:ext cx="6802437" cy="826633"/>
          </a:xfrm>
          <a:prstGeom prst="rect">
            <a:avLst/>
          </a:prstGeom>
          <a:noFill/>
          <a:ln>
            <a:noFill/>
          </a:ln>
          <a:extLst/>
        </p:spPr>
        <p:txBody>
          <a:bodyPr lIns="65306" tIns="32653" rIns="65306" bIns="32653" anchor="ctr"/>
          <a:lstStyle/>
          <a:p>
            <a:pPr algn="ctr" eaLnBrk="1" hangingPunct="1">
              <a:defRPr/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Описание текущего состояния процесса, </a:t>
            </a:r>
          </a:p>
          <a:p>
            <a:pPr algn="ctr" eaLnBrk="1" hangingPunct="1">
              <a:defRPr/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ситуация «как есть»</a:t>
            </a:r>
          </a:p>
          <a:p>
            <a:pPr algn="ctr" eaLnBrk="1" hangingPunct="1">
              <a:defRPr/>
            </a:pPr>
            <a:endParaRPr lang="ru-RU" altLang="ru-RU" sz="1400" b="1" dirty="0">
              <a:solidFill>
                <a:srgbClr val="1F4E7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Номер слайда 1">
            <a:extLst/>
          </p:cNvPr>
          <p:cNvSpPr txBox="1">
            <a:spLocks noChangeArrowheads="1"/>
          </p:cNvSpPr>
          <p:nvPr/>
        </p:nvSpPr>
        <p:spPr bwMode="auto">
          <a:xfrm>
            <a:off x="1281339" y="91849"/>
            <a:ext cx="481920" cy="365125"/>
          </a:xfrm>
          <a:prstGeom prst="rect">
            <a:avLst/>
          </a:prstGeom>
          <a:noFill/>
          <a:ln>
            <a:noFill/>
          </a:ln>
          <a:extLst/>
        </p:spPr>
        <p:txBody>
          <a:bodyPr lIns="65306" tIns="32653" rIns="65306" bIns="32653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ru-RU" alt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677" name="Рисунок 7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3696" y="199571"/>
            <a:ext cx="721179" cy="721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275411" y="244929"/>
            <a:ext cx="801688" cy="832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Рисунок 10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708447" y="244929"/>
            <a:ext cx="565831" cy="789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2" name="Прямая соединительная линия 21">
            <a:extLst/>
          </p:cNvPr>
          <p:cNvCxnSpPr/>
          <p:nvPr/>
        </p:nvCxnSpPr>
        <p:spPr>
          <a:xfrm>
            <a:off x="212045" y="1143000"/>
            <a:ext cx="885258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stomShape 2"/>
          <p:cNvSpPr/>
          <p:nvPr/>
        </p:nvSpPr>
        <p:spPr>
          <a:xfrm>
            <a:off x="107504" y="1538491"/>
            <a:ext cx="8870088" cy="4824927"/>
          </a:xfrm>
          <a:prstGeom prst="rect">
            <a:avLst/>
          </a:prstGeom>
          <a:noFill/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1532" tIns="45766" rIns="91532" bIns="45766" anchor="ctr"/>
          <a:lstStyle/>
          <a:p>
            <a:pPr>
              <a:defRPr/>
            </a:pPr>
            <a:endParaRPr lang="ru-RU" sz="1600" b="1" spc="-1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1262" y="3489122"/>
            <a:ext cx="148207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rgbClr val="002060"/>
                </a:solidFill>
              </a:rPr>
              <a:t>Обращение исполнителя в отдел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937869" y="3445246"/>
            <a:ext cx="15689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rgbClr val="002060"/>
                </a:solidFill>
              </a:rPr>
              <a:t>Формирование базы данных аналогов 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974037" y="3458723"/>
            <a:ext cx="150893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rgbClr val="002060"/>
                </a:solidFill>
              </a:rPr>
              <a:t>Поиск объектов аналогов в базе данных аналогов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023456" y="3431679"/>
            <a:ext cx="18146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rgbClr val="002060"/>
                </a:solidFill>
              </a:rPr>
              <a:t>Поиск в базе данных объектов-аналогов копий интернет-страниц объявлений</a:t>
            </a:r>
          </a:p>
        </p:txBody>
      </p:sp>
      <p:sp>
        <p:nvSpPr>
          <p:cNvPr id="16" name="Стрелка вправо 15"/>
          <p:cNvSpPr/>
          <p:nvPr/>
        </p:nvSpPr>
        <p:spPr>
          <a:xfrm>
            <a:off x="2534598" y="2542967"/>
            <a:ext cx="378739" cy="4198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Стрелка вправо 27"/>
          <p:cNvSpPr/>
          <p:nvPr/>
        </p:nvSpPr>
        <p:spPr>
          <a:xfrm>
            <a:off x="4736412" y="2588214"/>
            <a:ext cx="378739" cy="4198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право 28"/>
          <p:cNvSpPr/>
          <p:nvPr/>
        </p:nvSpPr>
        <p:spPr>
          <a:xfrm>
            <a:off x="8528759" y="2632316"/>
            <a:ext cx="378739" cy="4198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178800" y="1134615"/>
            <a:ext cx="8885825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14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75" y="2144869"/>
            <a:ext cx="1198979" cy="1216048"/>
          </a:xfrm>
          <a:prstGeom prst="rect">
            <a:avLst/>
          </a:prstGeom>
        </p:spPr>
      </p:pic>
      <p:sp>
        <p:nvSpPr>
          <p:cNvPr id="38" name="Стрелка вправо 37"/>
          <p:cNvSpPr/>
          <p:nvPr/>
        </p:nvSpPr>
        <p:spPr>
          <a:xfrm>
            <a:off x="6638307" y="2629772"/>
            <a:ext cx="378739" cy="4198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/>
          <p:cNvSpPr txBox="1"/>
          <p:nvPr/>
        </p:nvSpPr>
        <p:spPr>
          <a:xfrm>
            <a:off x="6801550" y="4189722"/>
            <a:ext cx="19717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 7,5 рабочих часов на 1 обращение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885" y="4302532"/>
            <a:ext cx="1090743" cy="1090743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E6BB49CA-ACCF-4972-AC65-C2E9247A4DDD}"/>
              </a:ext>
            </a:extLst>
          </p:cNvPr>
          <p:cNvSpPr txBox="1"/>
          <p:nvPr/>
        </p:nvSpPr>
        <p:spPr>
          <a:xfrm>
            <a:off x="1814269" y="5517951"/>
            <a:ext cx="19717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rgbClr val="002060"/>
                </a:solidFill>
              </a:rPr>
              <a:t>Подготовка запрашиваемой информации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B3C6389C-2741-4F8F-8516-148FA8D5573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086" y="2430256"/>
            <a:ext cx="1432567" cy="1074425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B1556866-B297-4640-924F-7A40F4A9E8A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925" y="4170183"/>
            <a:ext cx="1198979" cy="1216048"/>
          </a:xfrm>
          <a:prstGeom prst="rect">
            <a:avLst/>
          </a:prstGeom>
        </p:spPr>
      </p:pic>
      <p:sp>
        <p:nvSpPr>
          <p:cNvPr id="44" name="Стрелка вправо 35">
            <a:extLst>
              <a:ext uri="{FF2B5EF4-FFF2-40B4-BE49-F238E27FC236}">
                <a16:creationId xmlns:a16="http://schemas.microsoft.com/office/drawing/2014/main" id="{3260B0CD-CF1A-4258-9C4F-35C7DCAC9888}"/>
              </a:ext>
            </a:extLst>
          </p:cNvPr>
          <p:cNvSpPr/>
          <p:nvPr/>
        </p:nvSpPr>
        <p:spPr>
          <a:xfrm>
            <a:off x="4078407" y="4572071"/>
            <a:ext cx="378739" cy="4198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B60B082-C6C9-47DD-8EB9-DE0EABEF4DDD}"/>
              </a:ext>
            </a:extLst>
          </p:cNvPr>
          <p:cNvSpPr txBox="1"/>
          <p:nvPr/>
        </p:nvSpPr>
        <p:spPr>
          <a:xfrm>
            <a:off x="4235370" y="5500374"/>
            <a:ext cx="19717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rgbClr val="002060"/>
                </a:solidFill>
              </a:rPr>
              <a:t>Передача необходимого пакета документов</a:t>
            </a:r>
          </a:p>
        </p:txBody>
      </p:sp>
      <p:pic>
        <p:nvPicPr>
          <p:cNvPr id="46" name="Picture 9">
            <a:extLst>
              <a:ext uri="{FF2B5EF4-FFF2-40B4-BE49-F238E27FC236}">
                <a16:creationId xmlns:a16="http://schemas.microsoft.com/office/drawing/2014/main" id="{EF8B50FB-0345-46A8-8C29-36059B2C2A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29" t="17254" r="11967" b="39547"/>
          <a:stretch/>
        </p:blipFill>
        <p:spPr bwMode="auto">
          <a:xfrm flipH="1">
            <a:off x="5341400" y="2268447"/>
            <a:ext cx="1267710" cy="1200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7119F3EF-3070-4CA5-BA08-F073AB5E785F}"/>
              </a:ext>
            </a:extLst>
          </p:cNvPr>
          <p:cNvSpPr/>
          <p:nvPr/>
        </p:nvSpPr>
        <p:spPr>
          <a:xfrm>
            <a:off x="2777828" y="1782478"/>
            <a:ext cx="835631" cy="41549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Поиск объектов-аналогов в ручном режиме</a:t>
            </a:r>
          </a:p>
        </p:txBody>
      </p:sp>
      <p:sp>
        <p:nvSpPr>
          <p:cNvPr id="52" name="Пятно 2 90">
            <a:extLst>
              <a:ext uri="{FF2B5EF4-FFF2-40B4-BE49-F238E27FC236}">
                <a16:creationId xmlns:a16="http://schemas.microsoft.com/office/drawing/2014/main" id="{82B45279-656F-40EE-B00E-89717E9F98E1}"/>
              </a:ext>
            </a:extLst>
          </p:cNvPr>
          <p:cNvSpPr/>
          <p:nvPr/>
        </p:nvSpPr>
        <p:spPr>
          <a:xfrm rot="474340">
            <a:off x="6824306" y="1761380"/>
            <a:ext cx="1428552" cy="799372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800" dirty="0">
              <a:solidFill>
                <a:schemeClr val="tx1"/>
              </a:solidFill>
            </a:endParaRPr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F12EFE4E-821A-4785-A2ED-F2C21552DB43}"/>
              </a:ext>
            </a:extLst>
          </p:cNvPr>
          <p:cNvSpPr/>
          <p:nvPr/>
        </p:nvSpPr>
        <p:spPr>
          <a:xfrm>
            <a:off x="7025792" y="2017829"/>
            <a:ext cx="835743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Поиск в ручном режиме</a:t>
            </a:r>
          </a:p>
        </p:txBody>
      </p:sp>
      <p:sp>
        <p:nvSpPr>
          <p:cNvPr id="54" name="Пятно 2 90">
            <a:extLst>
              <a:ext uri="{FF2B5EF4-FFF2-40B4-BE49-F238E27FC236}">
                <a16:creationId xmlns:a16="http://schemas.microsoft.com/office/drawing/2014/main" id="{25EE16E6-FF8F-46E3-9AB8-3579BFC1C22A}"/>
              </a:ext>
            </a:extLst>
          </p:cNvPr>
          <p:cNvSpPr/>
          <p:nvPr/>
        </p:nvSpPr>
        <p:spPr>
          <a:xfrm rot="474340">
            <a:off x="4435454" y="1497605"/>
            <a:ext cx="1567684" cy="998941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800" dirty="0">
              <a:solidFill>
                <a:schemeClr val="tx1"/>
              </a:solidFill>
            </a:endParaRPr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id="{E0027316-8D79-48E5-AF75-404957D155EE}"/>
              </a:ext>
            </a:extLst>
          </p:cNvPr>
          <p:cNvSpPr/>
          <p:nvPr/>
        </p:nvSpPr>
        <p:spPr>
          <a:xfrm>
            <a:off x="4551956" y="1808742"/>
            <a:ext cx="1198979" cy="41549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Недостаточность собираемой информации об объектах-аналогах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F3A6E67-102E-4953-B465-618DC724D6D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822" y="4058405"/>
            <a:ext cx="1396307" cy="1441969"/>
          </a:xfrm>
          <a:prstGeom prst="rect">
            <a:avLst/>
          </a:prstGeom>
        </p:spPr>
      </p:pic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7520D145-562B-41B6-B4C1-AE06A1AD3C27}"/>
              </a:ext>
            </a:extLst>
          </p:cNvPr>
          <p:cNvSpPr/>
          <p:nvPr/>
        </p:nvSpPr>
        <p:spPr>
          <a:xfrm>
            <a:off x="178800" y="1134615"/>
            <a:ext cx="8885825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2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Порядок формирования базы данных объектов-аналогов</a:t>
            </a:r>
            <a:endParaRPr lang="ru-RU" sz="14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2AF13BD-6755-429E-9672-A410FDFDC6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685" y="2278409"/>
            <a:ext cx="1619705" cy="910845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88D88FDA-10E2-4DB2-8CA4-F30D9243DA1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6609" y="4607705"/>
            <a:ext cx="1481656" cy="1423607"/>
          </a:xfrm>
          <a:prstGeom prst="rect">
            <a:avLst/>
          </a:prstGeom>
        </p:spPr>
      </p:pic>
      <p:sp>
        <p:nvSpPr>
          <p:cNvPr id="6" name="Title 1">
            <a:extLst/>
          </p:cNvPr>
          <p:cNvSpPr txBox="1">
            <a:spLocks/>
          </p:cNvSpPr>
          <p:nvPr/>
        </p:nvSpPr>
        <p:spPr bwMode="auto">
          <a:xfrm>
            <a:off x="949099" y="316367"/>
            <a:ext cx="6802437" cy="826633"/>
          </a:xfrm>
          <a:prstGeom prst="rect">
            <a:avLst/>
          </a:prstGeom>
          <a:noFill/>
          <a:ln>
            <a:noFill/>
          </a:ln>
          <a:extLst/>
        </p:spPr>
        <p:txBody>
          <a:bodyPr lIns="65306" tIns="32653" rIns="65306" bIns="32653" anchor="ctr"/>
          <a:lstStyle/>
          <a:p>
            <a:pPr algn="ctr" eaLnBrk="1" hangingPunct="1">
              <a:defRPr/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Описание текущего состояния процесса, </a:t>
            </a:r>
          </a:p>
          <a:p>
            <a:pPr algn="ctr" eaLnBrk="1" hangingPunct="1">
              <a:defRPr/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ситуация «как будет»</a:t>
            </a:r>
          </a:p>
          <a:p>
            <a:pPr algn="ctr" eaLnBrk="1" hangingPunct="1">
              <a:defRPr/>
            </a:pPr>
            <a:endParaRPr lang="ru-RU" altLang="ru-RU" sz="1400" b="1" dirty="0">
              <a:solidFill>
                <a:srgbClr val="1F4E7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Номер слайда 1">
            <a:extLst/>
          </p:cNvPr>
          <p:cNvSpPr txBox="1">
            <a:spLocks noChangeArrowheads="1"/>
          </p:cNvSpPr>
          <p:nvPr/>
        </p:nvSpPr>
        <p:spPr bwMode="auto">
          <a:xfrm>
            <a:off x="1281339" y="91849"/>
            <a:ext cx="481920" cy="365125"/>
          </a:xfrm>
          <a:prstGeom prst="rect">
            <a:avLst/>
          </a:prstGeom>
          <a:noFill/>
          <a:ln>
            <a:noFill/>
          </a:ln>
          <a:extLst/>
        </p:spPr>
        <p:txBody>
          <a:bodyPr lIns="65306" tIns="32653" rIns="65306" bIns="32653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ru-RU" alt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677" name="Рисунок 7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3696" y="199571"/>
            <a:ext cx="721179" cy="721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275411" y="244929"/>
            <a:ext cx="801688" cy="832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Рисунок 10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708447" y="244929"/>
            <a:ext cx="565831" cy="789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2" name="Прямая соединительная линия 21">
            <a:extLst/>
          </p:cNvPr>
          <p:cNvCxnSpPr/>
          <p:nvPr/>
        </p:nvCxnSpPr>
        <p:spPr>
          <a:xfrm>
            <a:off x="212045" y="1143000"/>
            <a:ext cx="885258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stomShape 2"/>
          <p:cNvSpPr/>
          <p:nvPr/>
        </p:nvSpPr>
        <p:spPr>
          <a:xfrm>
            <a:off x="107504" y="1538491"/>
            <a:ext cx="8870088" cy="4824927"/>
          </a:xfrm>
          <a:prstGeom prst="rect">
            <a:avLst/>
          </a:prstGeom>
          <a:noFill/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1532" tIns="45766" rIns="91532" bIns="45766" anchor="ctr"/>
          <a:lstStyle/>
          <a:p>
            <a:pPr>
              <a:defRPr/>
            </a:pPr>
            <a:endParaRPr lang="ru-RU" sz="1600" b="1" spc="-1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1262" y="3489122"/>
            <a:ext cx="148207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rgbClr val="002060"/>
                </a:solidFill>
              </a:rPr>
              <a:t>Обращение исполнителя в отдел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937869" y="3445246"/>
            <a:ext cx="156897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rgbClr val="002060"/>
                </a:solidFill>
              </a:rPr>
              <a:t>Формирование базы данных аналогов с помощью программного продукта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046609" y="3285203"/>
            <a:ext cx="150893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rgbClr val="002060"/>
                </a:solidFill>
              </a:rPr>
              <a:t>Поиск объектов аналогов и копий интернет-страниц объявлений в базе данных </a:t>
            </a:r>
          </a:p>
        </p:txBody>
      </p:sp>
      <p:sp>
        <p:nvSpPr>
          <p:cNvPr id="16" name="Стрелка вправо 15"/>
          <p:cNvSpPr/>
          <p:nvPr/>
        </p:nvSpPr>
        <p:spPr>
          <a:xfrm>
            <a:off x="2534598" y="2542967"/>
            <a:ext cx="378739" cy="4198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Стрелка вправо 27"/>
          <p:cNvSpPr/>
          <p:nvPr/>
        </p:nvSpPr>
        <p:spPr>
          <a:xfrm>
            <a:off x="4736412" y="2588214"/>
            <a:ext cx="378739" cy="4198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право 28"/>
          <p:cNvSpPr/>
          <p:nvPr/>
        </p:nvSpPr>
        <p:spPr>
          <a:xfrm>
            <a:off x="8528759" y="2632316"/>
            <a:ext cx="378739" cy="4198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178800" y="1134615"/>
            <a:ext cx="8885825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14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75" y="2144869"/>
            <a:ext cx="1198979" cy="1216048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6801550" y="4189722"/>
            <a:ext cx="19717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 5 рабочих часов на 1 обращение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885" y="4302532"/>
            <a:ext cx="1090743" cy="1090743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E6BB49CA-ACCF-4972-AC65-C2E9247A4DDD}"/>
              </a:ext>
            </a:extLst>
          </p:cNvPr>
          <p:cNvSpPr txBox="1"/>
          <p:nvPr/>
        </p:nvSpPr>
        <p:spPr>
          <a:xfrm>
            <a:off x="1814269" y="5517951"/>
            <a:ext cx="19717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rgbClr val="002060"/>
                </a:solidFill>
              </a:rPr>
              <a:t>Подготовка запрашиваемой информации</a:t>
            </a:r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B1556866-B297-4640-924F-7A40F4A9E8A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925" y="4170183"/>
            <a:ext cx="1198979" cy="1216048"/>
          </a:xfrm>
          <a:prstGeom prst="rect">
            <a:avLst/>
          </a:prstGeom>
        </p:spPr>
      </p:pic>
      <p:sp>
        <p:nvSpPr>
          <p:cNvPr id="44" name="Стрелка вправо 35">
            <a:extLst>
              <a:ext uri="{FF2B5EF4-FFF2-40B4-BE49-F238E27FC236}">
                <a16:creationId xmlns:a16="http://schemas.microsoft.com/office/drawing/2014/main" id="{3260B0CD-CF1A-4258-9C4F-35C7DCAC9888}"/>
              </a:ext>
            </a:extLst>
          </p:cNvPr>
          <p:cNvSpPr/>
          <p:nvPr/>
        </p:nvSpPr>
        <p:spPr>
          <a:xfrm>
            <a:off x="3858329" y="4659092"/>
            <a:ext cx="378739" cy="4198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B60B082-C6C9-47DD-8EB9-DE0EABEF4DDD}"/>
              </a:ext>
            </a:extLst>
          </p:cNvPr>
          <p:cNvSpPr txBox="1"/>
          <p:nvPr/>
        </p:nvSpPr>
        <p:spPr>
          <a:xfrm>
            <a:off x="4235370" y="5500374"/>
            <a:ext cx="19717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rgbClr val="002060"/>
                </a:solidFill>
              </a:rPr>
              <a:t>Передача необходимого пакета документов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F3A6E67-102E-4953-B465-618DC724D6D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822" y="4058405"/>
            <a:ext cx="1396307" cy="1441969"/>
          </a:xfrm>
          <a:prstGeom prst="rect">
            <a:avLst/>
          </a:prstGeom>
        </p:spPr>
      </p:pic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7520D145-562B-41B6-B4C1-AE06A1AD3C27}"/>
              </a:ext>
            </a:extLst>
          </p:cNvPr>
          <p:cNvSpPr/>
          <p:nvPr/>
        </p:nvSpPr>
        <p:spPr>
          <a:xfrm>
            <a:off x="178800" y="1134615"/>
            <a:ext cx="8885825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2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Порядок формирования базы данных объектов-аналогов</a:t>
            </a:r>
            <a:endParaRPr lang="ru-RU" sz="14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7CB26CA-3C0C-4EDC-8544-7C42141872D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770" y="2016443"/>
            <a:ext cx="1691680" cy="1268760"/>
          </a:xfrm>
          <a:prstGeom prst="rect">
            <a:avLst/>
          </a:prstGeom>
        </p:spPr>
      </p:pic>
      <p:sp>
        <p:nvSpPr>
          <p:cNvPr id="41" name="Стрелка вправо 28">
            <a:extLst>
              <a:ext uri="{FF2B5EF4-FFF2-40B4-BE49-F238E27FC236}">
                <a16:creationId xmlns:a16="http://schemas.microsoft.com/office/drawing/2014/main" id="{20E336A5-BADE-494B-A246-6E49E45602DA}"/>
              </a:ext>
            </a:extLst>
          </p:cNvPr>
          <p:cNvSpPr/>
          <p:nvPr/>
        </p:nvSpPr>
        <p:spPr>
          <a:xfrm>
            <a:off x="6706983" y="2574498"/>
            <a:ext cx="378739" cy="4198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5E764E5-9AFE-4E1A-B451-60BE31F5F758}"/>
              </a:ext>
            </a:extLst>
          </p:cNvPr>
          <p:cNvSpPr txBox="1"/>
          <p:nvPr/>
        </p:nvSpPr>
        <p:spPr>
          <a:xfrm>
            <a:off x="5150419" y="3306741"/>
            <a:ext cx="15089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rgbClr val="002060"/>
                </a:solidFill>
              </a:rPr>
              <a:t>Внесение данных о собранных объектах аналогах в ГИС Учреждения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F04CC8F1-EEAA-4901-B32B-31258B31F74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239" y="2154809"/>
            <a:ext cx="1656517" cy="1242387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C63E4EE4-44C2-405E-825F-DA184149E10C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294" y="2962819"/>
            <a:ext cx="481370" cy="481370"/>
          </a:xfrm>
          <a:prstGeom prst="rect">
            <a:avLst/>
          </a:prstGeom>
          <a:effectLst>
            <a:glow rad="127000">
              <a:srgbClr val="FFC000"/>
            </a:glow>
          </a:effectLst>
        </p:spPr>
      </p:pic>
    </p:spTree>
    <p:extLst>
      <p:ext uri="{BB962C8B-B14F-4D97-AF65-F5344CB8AC3E}">
        <p14:creationId xmlns:p14="http://schemas.microsoft.com/office/powerpoint/2010/main" val="35510749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7" name="Рисунок 7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1455" y="147387"/>
            <a:ext cx="721179" cy="721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>
            <a:extLst/>
          </p:cNvPr>
          <p:cNvSpPr txBox="1">
            <a:spLocks/>
          </p:cNvSpPr>
          <p:nvPr/>
        </p:nvSpPr>
        <p:spPr bwMode="auto">
          <a:xfrm>
            <a:off x="755576" y="91849"/>
            <a:ext cx="6970019" cy="1099909"/>
          </a:xfrm>
          <a:prstGeom prst="rect">
            <a:avLst/>
          </a:prstGeom>
          <a:noFill/>
          <a:ln>
            <a:noFill/>
          </a:ln>
          <a:extLst/>
        </p:spPr>
        <p:txBody>
          <a:bodyPr lIns="65306" tIns="32653" rIns="65306" bIns="32653" anchor="ctr"/>
          <a:lstStyle/>
          <a:p>
            <a:pPr algn="ctr">
              <a:defRPr/>
            </a:pP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Карта ТЕКУЩЕГО состояния ПСЦ</a:t>
            </a:r>
          </a:p>
          <a:p>
            <a:pPr algn="ctr">
              <a:defRPr/>
            </a:pPr>
            <a:r>
              <a:rPr lang="ru-RU" sz="1200" b="1" spc="-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Оптимизация процесса работы с обращениями граждан</a:t>
            </a:r>
            <a:r>
              <a:rPr lang="ru-RU" sz="1200" b="1" spc="-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200" b="1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8" name="Номер слайда 1">
            <a:extLst/>
          </p:cNvPr>
          <p:cNvSpPr txBox="1">
            <a:spLocks noChangeArrowheads="1"/>
          </p:cNvSpPr>
          <p:nvPr/>
        </p:nvSpPr>
        <p:spPr bwMode="auto">
          <a:xfrm>
            <a:off x="1281339" y="91849"/>
            <a:ext cx="481920" cy="365125"/>
          </a:xfrm>
          <a:prstGeom prst="rect">
            <a:avLst/>
          </a:prstGeom>
          <a:noFill/>
          <a:ln>
            <a:noFill/>
          </a:ln>
          <a:extLst/>
        </p:spPr>
        <p:txBody>
          <a:bodyPr lIns="65306" tIns="32653" rIns="65306" bIns="32653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ru-RU" alt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67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75411" y="244929"/>
            <a:ext cx="801688" cy="832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Рисунок 10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08447" y="244929"/>
            <a:ext cx="565831" cy="789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2" name="Прямая соединительная линия 21">
            <a:extLst/>
          </p:cNvPr>
          <p:cNvCxnSpPr/>
          <p:nvPr/>
        </p:nvCxnSpPr>
        <p:spPr>
          <a:xfrm>
            <a:off x="212045" y="1143000"/>
            <a:ext cx="885258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9DBF144-C55F-439E-8AAD-892CB09AD2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207608"/>
            <a:ext cx="9144000" cy="5253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351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7" name="Рисунок 7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1455" y="147387"/>
            <a:ext cx="721179" cy="721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>
            <a:extLst/>
          </p:cNvPr>
          <p:cNvSpPr txBox="1">
            <a:spLocks/>
          </p:cNvSpPr>
          <p:nvPr/>
        </p:nvSpPr>
        <p:spPr bwMode="auto">
          <a:xfrm>
            <a:off x="755576" y="91849"/>
            <a:ext cx="6970019" cy="1099909"/>
          </a:xfrm>
          <a:prstGeom prst="rect">
            <a:avLst/>
          </a:prstGeom>
          <a:noFill/>
          <a:ln>
            <a:noFill/>
          </a:ln>
          <a:extLst/>
        </p:spPr>
        <p:txBody>
          <a:bodyPr lIns="65306" tIns="32653" rIns="65306" bIns="32653" anchor="ctr"/>
          <a:lstStyle/>
          <a:p>
            <a:pPr algn="ctr">
              <a:defRPr/>
            </a:pP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Карта ЦЕЛЕВОГО состояния ПСЦ</a:t>
            </a:r>
          </a:p>
          <a:p>
            <a:pPr algn="ctr">
              <a:defRPr/>
            </a:pPr>
            <a:r>
              <a:rPr lang="ru-RU" sz="1200" b="1" spc="-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Оптимизация процесса работы с обращениями граждан</a:t>
            </a:r>
            <a:r>
              <a:rPr lang="ru-RU" sz="1200" b="1" spc="-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Номер слайда 1">
            <a:extLst/>
          </p:cNvPr>
          <p:cNvSpPr txBox="1">
            <a:spLocks noChangeArrowheads="1"/>
          </p:cNvSpPr>
          <p:nvPr/>
        </p:nvSpPr>
        <p:spPr bwMode="auto">
          <a:xfrm>
            <a:off x="1281339" y="91849"/>
            <a:ext cx="481920" cy="365125"/>
          </a:xfrm>
          <a:prstGeom prst="rect">
            <a:avLst/>
          </a:prstGeom>
          <a:noFill/>
          <a:ln>
            <a:noFill/>
          </a:ln>
          <a:extLst/>
        </p:spPr>
        <p:txBody>
          <a:bodyPr lIns="65306" tIns="32653" rIns="65306" bIns="32653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ru-RU" alt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67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75411" y="244929"/>
            <a:ext cx="801688" cy="832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Рисунок 10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08447" y="244929"/>
            <a:ext cx="565831" cy="789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2" name="Прямая соединительная линия 21">
            <a:extLst/>
          </p:cNvPr>
          <p:cNvCxnSpPr/>
          <p:nvPr/>
        </p:nvCxnSpPr>
        <p:spPr>
          <a:xfrm>
            <a:off x="212045" y="1143000"/>
            <a:ext cx="885258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753B01F-14A5-4F1D-98DC-E581B4C40E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417435"/>
            <a:ext cx="9144000" cy="4854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2061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7" name="Рисунок 7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1455" y="147387"/>
            <a:ext cx="721179" cy="721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>
            <a:extLst/>
          </p:cNvPr>
          <p:cNvSpPr txBox="1">
            <a:spLocks/>
          </p:cNvSpPr>
          <p:nvPr/>
        </p:nvSpPr>
        <p:spPr bwMode="auto">
          <a:xfrm>
            <a:off x="755576" y="91849"/>
            <a:ext cx="6970019" cy="1099909"/>
          </a:xfrm>
          <a:prstGeom prst="rect">
            <a:avLst/>
          </a:prstGeom>
          <a:noFill/>
          <a:ln>
            <a:noFill/>
          </a:ln>
          <a:extLst/>
        </p:spPr>
        <p:txBody>
          <a:bodyPr lIns="65306" tIns="32653" rIns="65306" bIns="32653" anchor="ctr"/>
          <a:lstStyle/>
          <a:p>
            <a:pPr algn="ctr">
              <a:defRPr/>
            </a:pP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Снимок экрана рабочего стола при работе с ГИС Учреждения</a:t>
            </a:r>
            <a:endParaRPr lang="ru-RU" sz="1200" b="1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8" name="Номер слайда 1">
            <a:extLst/>
          </p:cNvPr>
          <p:cNvSpPr txBox="1">
            <a:spLocks noChangeArrowheads="1"/>
          </p:cNvSpPr>
          <p:nvPr/>
        </p:nvSpPr>
        <p:spPr bwMode="auto">
          <a:xfrm>
            <a:off x="1281339" y="91849"/>
            <a:ext cx="481920" cy="365125"/>
          </a:xfrm>
          <a:prstGeom prst="rect">
            <a:avLst/>
          </a:prstGeom>
          <a:noFill/>
          <a:ln>
            <a:noFill/>
          </a:ln>
          <a:extLst/>
        </p:spPr>
        <p:txBody>
          <a:bodyPr lIns="65306" tIns="32653" rIns="65306" bIns="32653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ru-RU" alt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67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75411" y="244929"/>
            <a:ext cx="801688" cy="832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Рисунок 10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08447" y="244929"/>
            <a:ext cx="565831" cy="789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2" name="Прямая соединительная линия 21">
            <a:extLst/>
          </p:cNvPr>
          <p:cNvCxnSpPr/>
          <p:nvPr/>
        </p:nvCxnSpPr>
        <p:spPr>
          <a:xfrm>
            <a:off x="212045" y="1143000"/>
            <a:ext cx="885258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80434F9-8E73-466B-BFA5-2E5C8120C66B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518" y="1257525"/>
            <a:ext cx="8852581" cy="50746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01529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7" name="Рисунок 7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1455" y="147387"/>
            <a:ext cx="721179" cy="721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>
            <a:extLst/>
          </p:cNvPr>
          <p:cNvSpPr txBox="1">
            <a:spLocks/>
          </p:cNvSpPr>
          <p:nvPr/>
        </p:nvSpPr>
        <p:spPr bwMode="auto">
          <a:xfrm>
            <a:off x="755576" y="91849"/>
            <a:ext cx="6970019" cy="1099909"/>
          </a:xfrm>
          <a:prstGeom prst="rect">
            <a:avLst/>
          </a:prstGeom>
          <a:noFill/>
          <a:ln>
            <a:noFill/>
          </a:ln>
          <a:extLst/>
        </p:spPr>
        <p:txBody>
          <a:bodyPr lIns="65306" tIns="32653" rIns="65306" bIns="32653" anchor="ctr"/>
          <a:lstStyle/>
          <a:p>
            <a:pPr algn="ctr">
              <a:defRPr/>
            </a:pP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Снимок экрана рабочего стола при работе с ГИС Учреждения</a:t>
            </a:r>
            <a:endParaRPr lang="ru-RU" sz="1200" b="1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8" name="Номер слайда 1">
            <a:extLst/>
          </p:cNvPr>
          <p:cNvSpPr txBox="1">
            <a:spLocks noChangeArrowheads="1"/>
          </p:cNvSpPr>
          <p:nvPr/>
        </p:nvSpPr>
        <p:spPr bwMode="auto">
          <a:xfrm>
            <a:off x="1281339" y="91849"/>
            <a:ext cx="481920" cy="365125"/>
          </a:xfrm>
          <a:prstGeom prst="rect">
            <a:avLst/>
          </a:prstGeom>
          <a:noFill/>
          <a:ln>
            <a:noFill/>
          </a:ln>
          <a:extLst/>
        </p:spPr>
        <p:txBody>
          <a:bodyPr lIns="65306" tIns="32653" rIns="65306" bIns="32653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ru-RU" alt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67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75411" y="244929"/>
            <a:ext cx="801688" cy="832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Рисунок 10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08447" y="244929"/>
            <a:ext cx="565831" cy="789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2" name="Прямая соединительная линия 21">
            <a:extLst/>
          </p:cNvPr>
          <p:cNvCxnSpPr/>
          <p:nvPr/>
        </p:nvCxnSpPr>
        <p:spPr>
          <a:xfrm>
            <a:off x="212045" y="1143000"/>
            <a:ext cx="885258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03940B0-2D2D-4CC1-A5F4-FCD0C95FB698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212045" y="1257525"/>
            <a:ext cx="8852580" cy="5003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3019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7" name="Рисунок 7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0079" y="223249"/>
            <a:ext cx="721179" cy="721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>
            <a:extLst/>
          </p:cNvPr>
          <p:cNvSpPr txBox="1">
            <a:spLocks/>
          </p:cNvSpPr>
          <p:nvPr/>
        </p:nvSpPr>
        <p:spPr bwMode="auto">
          <a:xfrm>
            <a:off x="755576" y="91849"/>
            <a:ext cx="6970019" cy="1099909"/>
          </a:xfrm>
          <a:prstGeom prst="rect">
            <a:avLst/>
          </a:prstGeom>
          <a:noFill/>
          <a:ln>
            <a:noFill/>
          </a:ln>
          <a:extLst/>
        </p:spPr>
        <p:txBody>
          <a:bodyPr lIns="65306" tIns="32653" rIns="65306" bIns="32653" anchor="ctr"/>
          <a:lstStyle/>
          <a:p>
            <a:pPr algn="ctr">
              <a:defRPr/>
            </a:pP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ПАСПОРТ ПРОЕКТА </a:t>
            </a:r>
          </a:p>
          <a:p>
            <a:pPr algn="ctr">
              <a:defRPr/>
            </a:pPr>
            <a:r>
              <a:rPr lang="ru-RU" sz="1200" b="1" spc="-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Оптимизация процесса сбора информации о рынке объектов недвижимости</a:t>
            </a:r>
            <a:r>
              <a:rPr lang="ru-RU" sz="1200" b="1" spc="-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8" name="Номер слайда 1">
            <a:extLst/>
          </p:cNvPr>
          <p:cNvSpPr txBox="1">
            <a:spLocks noChangeArrowheads="1"/>
          </p:cNvSpPr>
          <p:nvPr/>
        </p:nvSpPr>
        <p:spPr bwMode="auto">
          <a:xfrm>
            <a:off x="1281339" y="91849"/>
            <a:ext cx="481920" cy="365125"/>
          </a:xfrm>
          <a:prstGeom prst="rect">
            <a:avLst/>
          </a:prstGeom>
          <a:noFill/>
          <a:ln>
            <a:noFill/>
          </a:ln>
          <a:extLst/>
        </p:spPr>
        <p:txBody>
          <a:bodyPr lIns="65306" tIns="32653" rIns="65306" bIns="32653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ru-RU" alt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67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75411" y="244929"/>
            <a:ext cx="801688" cy="832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Рисунок 10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08447" y="244929"/>
            <a:ext cx="565831" cy="789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2" name="Прямая соединительная линия 21">
            <a:extLst/>
          </p:cNvPr>
          <p:cNvCxnSpPr/>
          <p:nvPr/>
        </p:nvCxnSpPr>
        <p:spPr>
          <a:xfrm>
            <a:off x="212045" y="1143000"/>
            <a:ext cx="885258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7A70A42-C741-493F-8C93-38CF397651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045" y="1208769"/>
            <a:ext cx="8852580" cy="5316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2056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CustomShape 3"/>
          <p:cNvSpPr/>
          <p:nvPr/>
        </p:nvSpPr>
        <p:spPr>
          <a:xfrm>
            <a:off x="1281339" y="91849"/>
            <a:ext cx="481920" cy="3651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0725" name="Рисунок 7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0079" y="226681"/>
            <a:ext cx="721179" cy="721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75411" y="244929"/>
            <a:ext cx="801688" cy="832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Рисунок 10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08447" y="244929"/>
            <a:ext cx="565831" cy="789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" name="Line 4"/>
          <p:cNvSpPr/>
          <p:nvPr/>
        </p:nvSpPr>
        <p:spPr>
          <a:xfrm>
            <a:off x="224519" y="1268760"/>
            <a:ext cx="8852580" cy="0"/>
          </a:xfrm>
          <a:prstGeom prst="line">
            <a:avLst/>
          </a:prstGeom>
          <a:ln w="2844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" name="Title 1">
            <a:extLst/>
          </p:cNvPr>
          <p:cNvSpPr txBox="1">
            <a:spLocks/>
          </p:cNvSpPr>
          <p:nvPr/>
        </p:nvSpPr>
        <p:spPr bwMode="auto">
          <a:xfrm>
            <a:off x="755576" y="91849"/>
            <a:ext cx="6970019" cy="1099909"/>
          </a:xfrm>
          <a:prstGeom prst="rect">
            <a:avLst/>
          </a:prstGeom>
          <a:noFill/>
          <a:ln>
            <a:noFill/>
          </a:ln>
          <a:extLst/>
        </p:spPr>
        <p:txBody>
          <a:bodyPr lIns="65306" tIns="32653" rIns="65306" bIns="32653" anchor="ctr"/>
          <a:lstStyle/>
          <a:p>
            <a:pPr algn="ctr">
              <a:defRPr/>
            </a:pP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ПЛАН МЕРОПРИЯТИЙ ПРОЕКТА </a:t>
            </a:r>
          </a:p>
          <a:p>
            <a:pPr algn="ctr">
              <a:defRPr/>
            </a:pPr>
            <a:r>
              <a:rPr lang="ru-RU" sz="1200" b="1" spc="-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Оптимизация процесса сбора информации о рынке объектов недвижимости</a:t>
            </a:r>
            <a:r>
              <a:rPr lang="ru-RU" sz="1200" b="1" spc="-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699FADA-2224-47DC-8410-6115B504FE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4519" y="1503378"/>
            <a:ext cx="8852580" cy="45899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11253</TotalTime>
  <Words>289</Words>
  <Application>Microsoft Office PowerPoint</Application>
  <PresentationFormat>Экран (4:3)</PresentationFormat>
  <Paragraphs>50</Paragraphs>
  <Slides>9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Васильев Андрей Юрьевич</dc:creator>
  <cp:lastModifiedBy>Ноздрачёв Алексей Олегович</cp:lastModifiedBy>
  <cp:revision>158</cp:revision>
  <cp:lastPrinted>2021-01-19T13:59:43Z</cp:lastPrinted>
  <dcterms:created xsi:type="dcterms:W3CDTF">2021-01-15T07:11:03Z</dcterms:created>
  <dcterms:modified xsi:type="dcterms:W3CDTF">2023-12-14T14:15:50Z</dcterms:modified>
</cp:coreProperties>
</file>